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257" r:id="rId3"/>
    <p:sldId id="269" r:id="rId4"/>
    <p:sldId id="258" r:id="rId5"/>
    <p:sldId id="270" r:id="rId6"/>
    <p:sldId id="279" r:id="rId7"/>
    <p:sldId id="271" r:id="rId8"/>
    <p:sldId id="272" r:id="rId9"/>
    <p:sldId id="273" r:id="rId10"/>
    <p:sldId id="259" r:id="rId11"/>
    <p:sldId id="260" r:id="rId12"/>
    <p:sldId id="261" r:id="rId13"/>
    <p:sldId id="277" r:id="rId14"/>
    <p:sldId id="275" r:id="rId15"/>
    <p:sldId id="262" r:id="rId16"/>
    <p:sldId id="263" r:id="rId17"/>
    <p:sldId id="264" r:id="rId18"/>
    <p:sldId id="274" r:id="rId19"/>
    <p:sldId id="265" r:id="rId20"/>
    <p:sldId id="266" r:id="rId21"/>
    <p:sldId id="267" r:id="rId22"/>
    <p:sldId id="268" r:id="rId23"/>
    <p:sldId id="281" r:id="rId24"/>
    <p:sldId id="282" r:id="rId25"/>
    <p:sldId id="291" r:id="rId26"/>
    <p:sldId id="284" r:id="rId27"/>
    <p:sldId id="285" r:id="rId28"/>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01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A2DDB731-1DB1-42C5-A6D0-4F0946C49A81}" type="datetimeFigureOut">
              <a:rPr lang="en-US" smtClean="0"/>
              <a:pPr/>
              <a:t>7/9/2017</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28896613-0922-4ADB-A507-26997473C27F}" type="slidenum">
              <a:rPr lang="en-US" smtClean="0"/>
              <a:pPr/>
              <a:t>‹#›</a:t>
            </a:fld>
            <a:endParaRPr lang="en-US"/>
          </a:p>
        </p:txBody>
      </p:sp>
    </p:spTree>
    <p:extLst>
      <p:ext uri="{BB962C8B-B14F-4D97-AF65-F5344CB8AC3E}">
        <p14:creationId xmlns:p14="http://schemas.microsoft.com/office/powerpoint/2010/main" val="39318097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5D295E60-9D3A-41CF-8EC0-DF45BA510AC4}" type="datetimeFigureOut">
              <a:rPr lang="en-US" smtClean="0"/>
              <a:pPr/>
              <a:t>7/9/2017</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69BD2346-A491-4192-B63E-62AE4A93AA9E}" type="slidenum">
              <a:rPr lang="en-US" smtClean="0"/>
              <a:pPr/>
              <a:t>‹#›</a:t>
            </a:fld>
            <a:endParaRPr lang="en-US"/>
          </a:p>
        </p:txBody>
      </p:sp>
    </p:spTree>
    <p:extLst>
      <p:ext uri="{BB962C8B-B14F-4D97-AF65-F5344CB8AC3E}">
        <p14:creationId xmlns:p14="http://schemas.microsoft.com/office/powerpoint/2010/main" val="4254685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Folding Unit  </a:t>
            </a:r>
            <a:r>
              <a:rPr lang="en-US" dirty="0" err="1" smtClean="0"/>
              <a:t>ystem</a:t>
            </a:r>
            <a:endParaRPr lang="en-US" dirty="0"/>
          </a:p>
        </p:txBody>
      </p:sp>
      <p:sp>
        <p:nvSpPr>
          <p:cNvPr id="4" name="Slide Number Placeholder 3"/>
          <p:cNvSpPr>
            <a:spLocks noGrp="1"/>
          </p:cNvSpPr>
          <p:nvPr>
            <p:ph type="sldNum" sz="quarter" idx="10"/>
          </p:nvPr>
        </p:nvSpPr>
        <p:spPr/>
        <p:txBody>
          <a:bodyPr/>
          <a:lstStyle/>
          <a:p>
            <a:fld id="{69BD2346-A491-4192-B63E-62AE4A93AA9E}" type="slidenum">
              <a:rPr lang="en-US" smtClean="0"/>
              <a:pPr/>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BD2346-A491-4192-B63E-62AE4A93AA9E}" type="slidenum">
              <a:rPr lang="en-US" smtClean="0"/>
              <a:pPr/>
              <a:t>11</a:t>
            </a:fld>
            <a:endParaRPr lang="en-US"/>
          </a:p>
        </p:txBody>
      </p:sp>
    </p:spTree>
    <p:extLst>
      <p:ext uri="{BB962C8B-B14F-4D97-AF65-F5344CB8AC3E}">
        <p14:creationId xmlns:p14="http://schemas.microsoft.com/office/powerpoint/2010/main" val="2374352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5EED6B-AA0A-4766-AB0B-A5DD217079AD}" type="datetimeFigureOut">
              <a:rPr lang="en-US" smtClean="0"/>
              <a:pPr/>
              <a:t>7/9/2017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E2462E-17C6-424D-B271-2E99DFBE2519}" type="slidenum">
              <a:rPr lang="en-US" smtClean="0"/>
              <a:pPr/>
              <a:t>‹#›</a:t>
            </a:fld>
            <a:endParaRPr lang="en-US"/>
          </a:p>
        </p:txBody>
      </p:sp>
    </p:spTree>
    <p:extLst>
      <p:ext uri="{BB962C8B-B14F-4D97-AF65-F5344CB8AC3E}">
        <p14:creationId xmlns:p14="http://schemas.microsoft.com/office/powerpoint/2010/main" val="3617599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5EED6B-AA0A-4766-AB0B-A5DD217079AD}" type="datetimeFigureOut">
              <a:rPr lang="en-US" smtClean="0"/>
              <a:pPr/>
              <a:t>7/9/2017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E2462E-17C6-424D-B271-2E99DFBE2519}" type="slidenum">
              <a:rPr lang="en-US" smtClean="0"/>
              <a:pPr/>
              <a:t>‹#›</a:t>
            </a:fld>
            <a:endParaRPr lang="en-US"/>
          </a:p>
        </p:txBody>
      </p:sp>
    </p:spTree>
    <p:extLst>
      <p:ext uri="{BB962C8B-B14F-4D97-AF65-F5344CB8AC3E}">
        <p14:creationId xmlns:p14="http://schemas.microsoft.com/office/powerpoint/2010/main" val="1083787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5EED6B-AA0A-4766-AB0B-A5DD217079AD}" type="datetimeFigureOut">
              <a:rPr lang="en-US" smtClean="0"/>
              <a:pPr/>
              <a:t>7/9/2017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E2462E-17C6-424D-B271-2E99DFBE2519}" type="slidenum">
              <a:rPr lang="en-US" smtClean="0"/>
              <a:pPr/>
              <a:t>‹#›</a:t>
            </a:fld>
            <a:endParaRPr lang="en-US"/>
          </a:p>
        </p:txBody>
      </p:sp>
    </p:spTree>
    <p:extLst>
      <p:ext uri="{BB962C8B-B14F-4D97-AF65-F5344CB8AC3E}">
        <p14:creationId xmlns:p14="http://schemas.microsoft.com/office/powerpoint/2010/main" val="3022892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5EED6B-AA0A-4766-AB0B-A5DD217079AD}" type="datetimeFigureOut">
              <a:rPr lang="en-US" smtClean="0"/>
              <a:pPr/>
              <a:t>7/9/2017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E2462E-17C6-424D-B271-2E99DFBE2519}" type="slidenum">
              <a:rPr lang="en-US" smtClean="0"/>
              <a:pPr/>
              <a:t>‹#›</a:t>
            </a:fld>
            <a:endParaRPr lang="en-US"/>
          </a:p>
        </p:txBody>
      </p:sp>
    </p:spTree>
    <p:extLst>
      <p:ext uri="{BB962C8B-B14F-4D97-AF65-F5344CB8AC3E}">
        <p14:creationId xmlns:p14="http://schemas.microsoft.com/office/powerpoint/2010/main" val="2905829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5EED6B-AA0A-4766-AB0B-A5DD217079AD}" type="datetimeFigureOut">
              <a:rPr lang="en-US" smtClean="0"/>
              <a:pPr/>
              <a:t>7/9/2017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E2462E-17C6-424D-B271-2E99DFBE2519}" type="slidenum">
              <a:rPr lang="en-US" smtClean="0"/>
              <a:pPr/>
              <a:t>‹#›</a:t>
            </a:fld>
            <a:endParaRPr lang="en-US"/>
          </a:p>
        </p:txBody>
      </p:sp>
    </p:spTree>
    <p:extLst>
      <p:ext uri="{BB962C8B-B14F-4D97-AF65-F5344CB8AC3E}">
        <p14:creationId xmlns:p14="http://schemas.microsoft.com/office/powerpoint/2010/main" val="1445299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5EED6B-AA0A-4766-AB0B-A5DD217079AD}" type="datetimeFigureOut">
              <a:rPr lang="en-US" smtClean="0"/>
              <a:pPr/>
              <a:t>7/9/2017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E2462E-17C6-424D-B271-2E99DFBE2519}" type="slidenum">
              <a:rPr lang="en-US" smtClean="0"/>
              <a:pPr/>
              <a:t>‹#›</a:t>
            </a:fld>
            <a:endParaRPr lang="en-US"/>
          </a:p>
        </p:txBody>
      </p:sp>
    </p:spTree>
    <p:extLst>
      <p:ext uri="{BB962C8B-B14F-4D97-AF65-F5344CB8AC3E}">
        <p14:creationId xmlns:p14="http://schemas.microsoft.com/office/powerpoint/2010/main" val="3857280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5EED6B-AA0A-4766-AB0B-A5DD217079AD}" type="datetimeFigureOut">
              <a:rPr lang="en-US" smtClean="0"/>
              <a:pPr/>
              <a:t>7/9/2017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E2462E-17C6-424D-B271-2E99DFBE2519}" type="slidenum">
              <a:rPr lang="en-US" smtClean="0"/>
              <a:pPr/>
              <a:t>‹#›</a:t>
            </a:fld>
            <a:endParaRPr lang="en-US"/>
          </a:p>
        </p:txBody>
      </p:sp>
    </p:spTree>
    <p:extLst>
      <p:ext uri="{BB962C8B-B14F-4D97-AF65-F5344CB8AC3E}">
        <p14:creationId xmlns:p14="http://schemas.microsoft.com/office/powerpoint/2010/main" val="755920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5EED6B-AA0A-4766-AB0B-A5DD217079AD}" type="datetimeFigureOut">
              <a:rPr lang="en-US" smtClean="0"/>
              <a:pPr/>
              <a:t>7/9/2017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E2462E-17C6-424D-B271-2E99DFBE2519}" type="slidenum">
              <a:rPr lang="en-US" smtClean="0"/>
              <a:pPr/>
              <a:t>‹#›</a:t>
            </a:fld>
            <a:endParaRPr lang="en-US"/>
          </a:p>
        </p:txBody>
      </p:sp>
    </p:spTree>
    <p:extLst>
      <p:ext uri="{BB962C8B-B14F-4D97-AF65-F5344CB8AC3E}">
        <p14:creationId xmlns:p14="http://schemas.microsoft.com/office/powerpoint/2010/main" val="2981016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5EED6B-AA0A-4766-AB0B-A5DD217079AD}" type="datetimeFigureOut">
              <a:rPr lang="en-US" smtClean="0"/>
              <a:pPr/>
              <a:t>7/9/2017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E2462E-17C6-424D-B271-2E99DFBE2519}" type="slidenum">
              <a:rPr lang="en-US" smtClean="0"/>
              <a:pPr/>
              <a:t>‹#›</a:t>
            </a:fld>
            <a:endParaRPr lang="en-US"/>
          </a:p>
        </p:txBody>
      </p:sp>
    </p:spTree>
    <p:extLst>
      <p:ext uri="{BB962C8B-B14F-4D97-AF65-F5344CB8AC3E}">
        <p14:creationId xmlns:p14="http://schemas.microsoft.com/office/powerpoint/2010/main" val="3052567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5EED6B-AA0A-4766-AB0B-A5DD217079AD}" type="datetimeFigureOut">
              <a:rPr lang="en-US" smtClean="0"/>
              <a:pPr/>
              <a:t>7/9/2017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E2462E-17C6-424D-B271-2E99DFBE2519}" type="slidenum">
              <a:rPr lang="en-US" smtClean="0"/>
              <a:pPr/>
              <a:t>‹#›</a:t>
            </a:fld>
            <a:endParaRPr lang="en-US"/>
          </a:p>
        </p:txBody>
      </p:sp>
    </p:spTree>
    <p:extLst>
      <p:ext uri="{BB962C8B-B14F-4D97-AF65-F5344CB8AC3E}">
        <p14:creationId xmlns:p14="http://schemas.microsoft.com/office/powerpoint/2010/main" val="3642173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5EED6B-AA0A-4766-AB0B-A5DD217079AD}" type="datetimeFigureOut">
              <a:rPr lang="en-US" smtClean="0"/>
              <a:pPr/>
              <a:t>7/9/2017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E2462E-17C6-424D-B271-2E99DFBE2519}" type="slidenum">
              <a:rPr lang="en-US" smtClean="0"/>
              <a:pPr/>
              <a:t>‹#›</a:t>
            </a:fld>
            <a:endParaRPr lang="en-US"/>
          </a:p>
        </p:txBody>
      </p:sp>
    </p:spTree>
    <p:extLst>
      <p:ext uri="{BB962C8B-B14F-4D97-AF65-F5344CB8AC3E}">
        <p14:creationId xmlns:p14="http://schemas.microsoft.com/office/powerpoint/2010/main" val="1372292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5EED6B-AA0A-4766-AB0B-A5DD217079AD}" type="datetimeFigureOut">
              <a:rPr lang="en-US" smtClean="0"/>
              <a:pPr/>
              <a:t>7/9/2017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E2462E-17C6-424D-B271-2E99DFBE2519}" type="slidenum">
              <a:rPr lang="en-US" smtClean="0"/>
              <a:pPr/>
              <a:t>‹#›</a:t>
            </a:fld>
            <a:endParaRPr lang="en-US"/>
          </a:p>
        </p:txBody>
      </p:sp>
    </p:spTree>
    <p:extLst>
      <p:ext uri="{BB962C8B-B14F-4D97-AF65-F5344CB8AC3E}">
        <p14:creationId xmlns:p14="http://schemas.microsoft.com/office/powerpoint/2010/main" val="2347911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a:solidFill>
            <a:schemeClr val="bg2">
              <a:lumMod val="75000"/>
            </a:schemeClr>
          </a:solidFill>
        </p:spPr>
        <p:txBody>
          <a:bodyPr>
            <a:normAutofit/>
          </a:bodyPr>
          <a:lstStyle/>
          <a:p>
            <a:pPr algn="l"/>
            <a:r>
              <a:rPr lang="en-US" sz="2800" b="1" dirty="0" smtClean="0">
                <a:solidFill>
                  <a:srgbClr val="FF0000"/>
                </a:solidFill>
              </a:rPr>
              <a:t>                Housing </a:t>
            </a:r>
            <a:r>
              <a:rPr lang="en-US" sz="2800" b="1" dirty="0">
                <a:solidFill>
                  <a:srgbClr val="FF0000"/>
                </a:solidFill>
              </a:rPr>
              <a:t>Systems of Poultry</a:t>
            </a:r>
            <a:r>
              <a:rPr lang="en-US" sz="2800" dirty="0">
                <a:solidFill>
                  <a:srgbClr val="FF0000"/>
                </a:solidFill>
              </a:rPr>
              <a:t/>
            </a:r>
            <a:br>
              <a:rPr lang="en-US" sz="2800" dirty="0">
                <a:solidFill>
                  <a:srgbClr val="FF0000"/>
                </a:solidFill>
              </a:rPr>
            </a:br>
            <a:r>
              <a:rPr lang="en-US" sz="2800" dirty="0"/>
              <a:t>There are four systems of housing </a:t>
            </a:r>
            <a:r>
              <a:rPr lang="en-US" sz="2800" dirty="0" smtClean="0"/>
              <a:t> generally </a:t>
            </a:r>
            <a:r>
              <a:rPr lang="en-US" sz="2800" dirty="0"/>
              <a:t>found to follow </a:t>
            </a:r>
            <a:r>
              <a:rPr lang="en-US" sz="2800" dirty="0" smtClean="0"/>
              <a:t> among  </a:t>
            </a:r>
            <a:r>
              <a:rPr lang="en-US" sz="2800" dirty="0"/>
              <a:t>the poultry keepers. The type of housing </a:t>
            </a:r>
            <a:r>
              <a:rPr lang="en-US" sz="2800" dirty="0" smtClean="0"/>
              <a:t> adopted </a:t>
            </a:r>
            <a:r>
              <a:rPr lang="en-US" sz="2800" dirty="0"/>
              <a:t>depends to a large extent on the </a:t>
            </a:r>
            <a:r>
              <a:rPr lang="en-US" sz="2800" dirty="0">
                <a:solidFill>
                  <a:srgbClr val="FF0000"/>
                </a:solidFill>
              </a:rPr>
              <a:t>amount of ground and the capital available</a:t>
            </a:r>
            <a:r>
              <a:rPr lang="en-US" sz="2800" dirty="0"/>
              <a:t>.</a:t>
            </a:r>
            <a:br>
              <a:rPr lang="en-US" sz="2800" dirty="0"/>
            </a:br>
            <a:r>
              <a:rPr lang="en-US" sz="2800" dirty="0">
                <a:solidFill>
                  <a:srgbClr val="002060"/>
                </a:solidFill>
              </a:rPr>
              <a:t>Free-range or extensive system</a:t>
            </a:r>
            <a:br>
              <a:rPr lang="en-US" sz="2800" dirty="0">
                <a:solidFill>
                  <a:srgbClr val="002060"/>
                </a:solidFill>
              </a:rPr>
            </a:br>
            <a:r>
              <a:rPr lang="en-US" sz="2800" dirty="0">
                <a:solidFill>
                  <a:srgbClr val="002060"/>
                </a:solidFill>
              </a:rPr>
              <a:t>Semi-intensive system</a:t>
            </a:r>
            <a:br>
              <a:rPr lang="en-US" sz="2800" dirty="0">
                <a:solidFill>
                  <a:srgbClr val="002060"/>
                </a:solidFill>
              </a:rPr>
            </a:br>
            <a:r>
              <a:rPr lang="en-US" sz="2800" dirty="0">
                <a:solidFill>
                  <a:srgbClr val="002060"/>
                </a:solidFill>
              </a:rPr>
              <a:t>Folding unit system</a:t>
            </a:r>
            <a:br>
              <a:rPr lang="en-US" sz="2800" dirty="0">
                <a:solidFill>
                  <a:srgbClr val="002060"/>
                </a:solidFill>
              </a:rPr>
            </a:br>
            <a:r>
              <a:rPr lang="en-US" sz="2800" dirty="0">
                <a:solidFill>
                  <a:srgbClr val="002060"/>
                </a:solidFill>
              </a:rPr>
              <a:t>Intensive system</a:t>
            </a:r>
            <a:br>
              <a:rPr lang="en-US" sz="2800" dirty="0">
                <a:solidFill>
                  <a:srgbClr val="002060"/>
                </a:solidFill>
              </a:rPr>
            </a:br>
            <a:r>
              <a:rPr lang="en-US" sz="2800" dirty="0"/>
              <a:t>A. Battery system </a:t>
            </a:r>
            <a:br>
              <a:rPr lang="en-US" sz="2800" dirty="0"/>
            </a:br>
            <a:r>
              <a:rPr lang="en-US" sz="2800" dirty="0"/>
              <a:t>B. Deep litter system</a:t>
            </a:r>
            <a:br>
              <a:rPr lang="en-US" sz="2800" dirty="0"/>
            </a:br>
            <a:endParaRPr lang="en-US" sz="2800" dirty="0"/>
          </a:p>
        </p:txBody>
      </p:sp>
    </p:spTree>
    <p:extLst>
      <p:ext uri="{BB962C8B-B14F-4D97-AF65-F5344CB8AC3E}">
        <p14:creationId xmlns:p14="http://schemas.microsoft.com/office/powerpoint/2010/main" val="3873557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6430962"/>
          </a:xfrm>
          <a:solidFill>
            <a:schemeClr val="accent2">
              <a:lumMod val="40000"/>
              <a:lumOff val="60000"/>
            </a:schemeClr>
          </a:solidFill>
        </p:spPr>
        <p:txBody>
          <a:bodyPr>
            <a:noAutofit/>
          </a:bodyPr>
          <a:lstStyle/>
          <a:p>
            <a:pPr algn="just"/>
            <a:r>
              <a:rPr lang="en-US" sz="2800" dirty="0" smtClean="0">
                <a:solidFill>
                  <a:srgbClr val="FF0000"/>
                </a:solidFill>
              </a:rPr>
              <a:t/>
            </a:r>
            <a:br>
              <a:rPr lang="en-US" sz="2800" dirty="0" smtClean="0">
                <a:solidFill>
                  <a:srgbClr val="FF0000"/>
                </a:solidFill>
              </a:rPr>
            </a:br>
            <a:r>
              <a:rPr lang="en-US" sz="2800" dirty="0">
                <a:solidFill>
                  <a:srgbClr val="FF0000"/>
                </a:solidFill>
              </a:rPr>
              <a:t/>
            </a:r>
            <a:br>
              <a:rPr lang="en-US" sz="2800" dirty="0">
                <a:solidFill>
                  <a:srgbClr val="FF0000"/>
                </a:solidFill>
              </a:rPr>
            </a:br>
            <a:r>
              <a:rPr lang="en-US" sz="2800" dirty="0" smtClean="0">
                <a:solidFill>
                  <a:srgbClr val="FF0000"/>
                </a:solidFill>
              </a:rPr>
              <a:t>For </a:t>
            </a:r>
            <a:r>
              <a:rPr lang="en-US" sz="2800" dirty="0">
                <a:solidFill>
                  <a:srgbClr val="FF0000"/>
                </a:solidFill>
              </a:rPr>
              <a:t>the farmer the beneficial effect of scratching and </a:t>
            </a:r>
            <a:r>
              <a:rPr lang="en-US" sz="2800" dirty="0" err="1">
                <a:solidFill>
                  <a:srgbClr val="FF0000"/>
                </a:solidFill>
              </a:rPr>
              <a:t>manuring</a:t>
            </a:r>
            <a:r>
              <a:rPr lang="en-US" sz="2800" dirty="0">
                <a:solidFill>
                  <a:srgbClr val="FF0000"/>
                </a:solidFill>
              </a:rPr>
              <a:t> on the land is another side effect</a:t>
            </a:r>
            <a:r>
              <a:rPr lang="en-US" sz="2800" dirty="0" smtClean="0">
                <a:solidFill>
                  <a:srgbClr val="FF0000"/>
                </a:solidFill>
              </a:rPr>
              <a:t>.</a:t>
            </a:r>
            <a:r>
              <a:rPr lang="en-US" sz="2800" dirty="0">
                <a:solidFill>
                  <a:srgbClr val="FF0000"/>
                </a:solidFill>
              </a:rPr>
              <a:t> The disadvantages are that food and water must be carded out to the birds and eggs brought back and there is some </a:t>
            </a:r>
            <a:r>
              <a:rPr lang="en-US" sz="2800" dirty="0">
                <a:solidFill>
                  <a:srgbClr val="0070C0"/>
                </a:solidFill>
              </a:rPr>
              <a:t>extra labor</a:t>
            </a:r>
            <a:r>
              <a:rPr lang="en-US" sz="2800" dirty="0">
                <a:solidFill>
                  <a:srgbClr val="FF0000"/>
                </a:solidFill>
              </a:rPr>
              <a:t> involved in the </a:t>
            </a:r>
            <a:r>
              <a:rPr lang="en-US" sz="3200" dirty="0">
                <a:solidFill>
                  <a:srgbClr val="FF0000"/>
                </a:solidFill>
              </a:rPr>
              <a:t>regular</a:t>
            </a:r>
            <a:r>
              <a:rPr lang="en-US" sz="2800" dirty="0">
                <a:solidFill>
                  <a:srgbClr val="FF0000"/>
                </a:solidFill>
              </a:rPr>
              <a:t> moving of the fold units. The most convenient folding unit to handle is that which is made for 25 hens. A Floor space of 1 square fool should be allowed for each bird in the house, and 3 square feet in the run, so that a total floor space to whole unit is 4 square feet per bird, as with the intensive system. A suitable measurement for a folding house to take 25 </a:t>
            </a:r>
            <a:r>
              <a:rPr lang="en-US" sz="3200" dirty="0">
                <a:solidFill>
                  <a:srgbClr val="FF0000"/>
                </a:solidFill>
              </a:rPr>
              <a:t>birds</a:t>
            </a:r>
            <a:r>
              <a:rPr lang="en-US" sz="2800" dirty="0">
                <a:solidFill>
                  <a:srgbClr val="FF0000"/>
                </a:solidFill>
              </a:rPr>
              <a:t> is 5 feet wide and 20 feet long, the house being 5' X 5', one third of Ibis fun. The part nearest the house is covered in and the remaining 10' open with wire netting sides and lop.</a:t>
            </a:r>
            <a:br>
              <a:rPr lang="en-US" sz="2800" dirty="0">
                <a:solidFill>
                  <a:srgbClr val="FF0000"/>
                </a:solidFill>
              </a:rPr>
            </a:br>
            <a:r>
              <a:rPr lang="en-US" sz="2800" dirty="0">
                <a:solidFill>
                  <a:srgbClr val="FF0000"/>
                </a:solidFill>
              </a:rPr>
              <a:t/>
            </a:r>
            <a:br>
              <a:rPr lang="en-US" sz="2800" dirty="0">
                <a:solidFill>
                  <a:srgbClr val="FF0000"/>
                </a:solidFill>
              </a:rPr>
            </a:br>
            <a:endParaRPr lang="en-US" sz="2800" dirty="0">
              <a:solidFill>
                <a:srgbClr val="FF0000"/>
              </a:solidFill>
            </a:endParaRPr>
          </a:p>
        </p:txBody>
      </p:sp>
    </p:spTree>
    <p:extLst>
      <p:ext uri="{BB962C8B-B14F-4D97-AF65-F5344CB8AC3E}">
        <p14:creationId xmlns:p14="http://schemas.microsoft.com/office/powerpoint/2010/main" val="701139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a:solidFill>
            <a:schemeClr val="bg2">
              <a:lumMod val="90000"/>
            </a:schemeClr>
          </a:solidFill>
        </p:spPr>
        <p:txBody>
          <a:bodyPr>
            <a:normAutofit/>
          </a:bodyPr>
          <a:lstStyle/>
          <a:p>
            <a:pPr algn="just"/>
            <a:r>
              <a:rPr lang="en-US" sz="2800" b="1" dirty="0" smtClean="0">
                <a:solidFill>
                  <a:srgbClr val="FF0000"/>
                </a:solidFill>
              </a:rPr>
              <a:t>           </a:t>
            </a:r>
            <a:r>
              <a:rPr lang="en-US" sz="2800" b="1" dirty="0" err="1" smtClean="0">
                <a:solidFill>
                  <a:srgbClr val="FF0000"/>
                </a:solidFill>
              </a:rPr>
              <a:t>Intensivesystem</a:t>
            </a:r>
            <a:r>
              <a:rPr lang="en-US" sz="2800" b="1" dirty="0">
                <a:solidFill>
                  <a:srgbClr val="FF0000"/>
                </a:solidFill>
              </a:rPr>
              <a:t>:</a:t>
            </a:r>
            <a:r>
              <a:rPr lang="en-US" sz="2800" dirty="0">
                <a:solidFill>
                  <a:srgbClr val="FF0000"/>
                </a:solidFill>
              </a:rPr>
              <a:t/>
            </a:r>
            <a:br>
              <a:rPr lang="en-US" sz="2800" dirty="0">
                <a:solidFill>
                  <a:srgbClr val="FF0000"/>
                </a:solidFill>
              </a:rPr>
            </a:br>
            <a:r>
              <a:rPr lang="en-US" sz="2800" dirty="0"/>
              <a:t>In this system the birds are confined to the house entirely, with no access to land outside, and it is usually adopted where land is limited and expensive.</a:t>
            </a:r>
            <a:br>
              <a:rPr lang="en-US" sz="2800" dirty="0"/>
            </a:br>
            <a:r>
              <a:rPr lang="en-US" sz="2800" dirty="0"/>
              <a:t>This has only been made possible by admitting the direct rays of the sun on the floor of the house so that par to the windows are removable, or either fold or slide down like windows of railway train to permit the ultraviolet rays to reach the birds. Under the intensive system, Battery (cage system) and deep litter methods are most common.</a:t>
            </a:r>
            <a:br>
              <a:rPr lang="en-US" sz="2800" dirty="0"/>
            </a:br>
            <a:endParaRPr lang="en-US" sz="2800" dirty="0"/>
          </a:p>
        </p:txBody>
      </p:sp>
    </p:spTree>
    <p:extLst>
      <p:ext uri="{BB962C8B-B14F-4D97-AF65-F5344CB8AC3E}">
        <p14:creationId xmlns:p14="http://schemas.microsoft.com/office/powerpoint/2010/main" val="4010224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a:solidFill>
            <a:schemeClr val="bg2">
              <a:lumMod val="90000"/>
            </a:schemeClr>
          </a:solidFill>
        </p:spPr>
        <p:txBody>
          <a:bodyPr>
            <a:noAutofit/>
          </a:bodyPr>
          <a:lstStyle/>
          <a:p>
            <a:pPr algn="just"/>
            <a:r>
              <a:rPr lang="en-US" sz="2800" b="1" i="1" dirty="0">
                <a:solidFill>
                  <a:srgbClr val="FF0000"/>
                </a:solidFill>
              </a:rPr>
              <a:t>A</a:t>
            </a:r>
            <a:r>
              <a:rPr lang="en-US" sz="2800" b="1" dirty="0">
                <a:solidFill>
                  <a:srgbClr val="FF0000"/>
                </a:solidFill>
              </a:rPr>
              <a:t>. Battery system: </a:t>
            </a:r>
            <a:r>
              <a:rPr lang="en-US" sz="2800" dirty="0" smtClean="0"/>
              <a:t> (</a:t>
            </a:r>
            <a:r>
              <a:rPr lang="en-US" sz="2800" dirty="0" smtClean="0">
                <a:solidFill>
                  <a:srgbClr val="FF0000"/>
                </a:solidFill>
              </a:rPr>
              <a:t>cage system</a:t>
            </a:r>
            <a:r>
              <a:rPr lang="en-US" sz="2800" dirty="0" smtClean="0"/>
              <a:t>) This </a:t>
            </a:r>
            <a:r>
              <a:rPr lang="en-US" sz="2800" dirty="0"/>
              <a:t>appliance is the inventor's latest contribution to the commercial egg farmer. This is the most intensive type of poultry production and is useful to those with only a small quantity of floor space at their disposal. Nowadays in large cities hardly a poultry lover can spare open lands for rearing birds. For all such people this system will prove worthy of keeping birds al minimum space.</a:t>
            </a:r>
            <a:br>
              <a:rPr lang="en-US" sz="2800" dirty="0"/>
            </a:br>
            <a:r>
              <a:rPr lang="en-US" sz="2800" dirty="0"/>
              <a:t>In the battery system each hen is confined to a cage just large enough to permit very </a:t>
            </a:r>
            <a:r>
              <a:rPr lang="en-US" sz="2400" dirty="0"/>
              <a:t>limited</a:t>
            </a:r>
            <a:r>
              <a:rPr lang="en-US" sz="2800" dirty="0"/>
              <a:t> movement and allow her to stand and sit comfortably.  The usual </a:t>
            </a:r>
            <a:r>
              <a:rPr lang="en-US" sz="2800" dirty="0" smtClean="0"/>
              <a:t>floor space is 14 X 16 inches and the height, 17 inches. The floor is of standard strong </a:t>
            </a:r>
            <a:r>
              <a:rPr lang="en-US" sz="2800" dirty="0" smtClean="0">
                <a:solidFill>
                  <a:srgbClr val="0070C0"/>
                </a:solidFill>
              </a:rPr>
              <a:t>galvanized wire set at a slope from back to the front, so that the eggs as they are laid roll out of the cage to a receiving gutter. </a:t>
            </a:r>
            <a:endParaRPr lang="en-US" sz="2800" dirty="0">
              <a:solidFill>
                <a:srgbClr val="0070C0"/>
              </a:solidFill>
            </a:endParaRPr>
          </a:p>
        </p:txBody>
      </p:sp>
    </p:spTree>
    <p:extLst>
      <p:ext uri="{BB962C8B-B14F-4D97-AF65-F5344CB8AC3E}">
        <p14:creationId xmlns:p14="http://schemas.microsoft.com/office/powerpoint/2010/main" val="2267999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s://sc02.alicdn.com/kf/HTB1LxUyNXXXXXcUXVXXq6xXFXXXG/Poultry-Meat-Broiler-Rate-Chicken-House-Cages.jpg"/>
          <p:cNvPicPr>
            <a:picLocks noChangeAspect="1" noChangeArrowheads="1"/>
          </p:cNvPicPr>
          <p:nvPr/>
        </p:nvPicPr>
        <p:blipFill>
          <a:blip r:embed="rId2"/>
          <a:srcRect/>
          <a:stretch>
            <a:fillRect/>
          </a:stretch>
        </p:blipFill>
        <p:spPr bwMode="auto">
          <a:xfrm>
            <a:off x="457200" y="228600"/>
            <a:ext cx="8458200" cy="64516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Image result for housing systems of poultry-cage  system images"/>
          <p:cNvPicPr>
            <a:picLocks noChangeAspect="1" noChangeArrowheads="1"/>
          </p:cNvPicPr>
          <p:nvPr/>
        </p:nvPicPr>
        <p:blipFill>
          <a:blip r:embed="rId2"/>
          <a:srcRect/>
          <a:stretch>
            <a:fillRect/>
          </a:stretch>
        </p:blipFill>
        <p:spPr bwMode="auto">
          <a:xfrm>
            <a:off x="228600" y="228600"/>
            <a:ext cx="8575675" cy="6402917"/>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a:solidFill>
            <a:schemeClr val="accent5">
              <a:lumMod val="40000"/>
              <a:lumOff val="60000"/>
            </a:schemeClr>
          </a:solidFill>
        </p:spPr>
        <p:txBody>
          <a:bodyPr>
            <a:noAutofit/>
          </a:bodyPr>
          <a:lstStyle/>
          <a:p>
            <a:pPr algn="just"/>
            <a:r>
              <a:rPr lang="en-US" sz="2400" dirty="0" smtClean="0">
                <a:solidFill>
                  <a:srgbClr val="FF0000"/>
                </a:solidFill>
              </a:rPr>
              <a:t>Underneath </a:t>
            </a:r>
            <a:r>
              <a:rPr lang="en-US" sz="2400" dirty="0">
                <a:solidFill>
                  <a:srgbClr val="FF0000"/>
                </a:solidFill>
              </a:rPr>
              <a:t>is a </a:t>
            </a:r>
            <a:r>
              <a:rPr lang="en-US" sz="2400" dirty="0">
                <a:solidFill>
                  <a:srgbClr val="002060"/>
                </a:solidFill>
              </a:rPr>
              <a:t>tray for droppings</a:t>
            </a:r>
            <a:r>
              <a:rPr lang="en-US" sz="2400" dirty="0">
                <a:solidFill>
                  <a:srgbClr val="FF0000"/>
                </a:solidFill>
              </a:rPr>
              <a:t>. Both food and water receptacles are outside the cage.   Many small cages can be assembled together; if necessary It may be </a:t>
            </a:r>
            <a:r>
              <a:rPr lang="en-US" sz="2400" dirty="0">
                <a:solidFill>
                  <a:srgbClr val="002060"/>
                </a:solidFill>
              </a:rPr>
              <a:t>multistoried.</a:t>
            </a:r>
            <a:r>
              <a:rPr lang="en-US" sz="2400" dirty="0">
                <a:solidFill>
                  <a:srgbClr val="FF0000"/>
                </a:solidFill>
              </a:rPr>
              <a:t> The whole structure should be of metal so that </a:t>
            </a:r>
            <a:r>
              <a:rPr lang="en-US" sz="2400" dirty="0">
                <a:solidFill>
                  <a:srgbClr val="002060"/>
                </a:solidFill>
              </a:rPr>
              <a:t>no parasites </a:t>
            </a:r>
            <a:r>
              <a:rPr lang="en-US" sz="2400" dirty="0">
                <a:solidFill>
                  <a:srgbClr val="FF0000"/>
                </a:solidFill>
              </a:rPr>
              <a:t>will be harbored and through disinfection can be carried out as often as required. Provided the batteries of cages are set up in the place which is </a:t>
            </a:r>
            <a:r>
              <a:rPr lang="en-US" sz="2400" dirty="0">
                <a:solidFill>
                  <a:srgbClr val="002060"/>
                </a:solidFill>
              </a:rPr>
              <a:t>well ventilated and lighted</a:t>
            </a:r>
            <a:r>
              <a:rPr lang="en-US" sz="2400" dirty="0">
                <a:solidFill>
                  <a:srgbClr val="FF0000"/>
                </a:solidFill>
              </a:rPr>
              <a:t>, </a:t>
            </a:r>
            <a:r>
              <a:rPr lang="en-US" sz="2400" dirty="0">
                <a:solidFill>
                  <a:srgbClr val="002060"/>
                </a:solidFill>
              </a:rPr>
              <a:t>is not too hot and is vermin proof and that the food meets all nutritional needs, this system has proved to be remarkably successful in [lie tropical countries. </a:t>
            </a:r>
            <a:r>
              <a:rPr lang="en-US" sz="2400" dirty="0">
                <a:solidFill>
                  <a:srgbClr val="FF0000"/>
                </a:solidFill>
              </a:rPr>
              <a:t>It may be that as it requires a minimum expenditure of energy from the bird, which spends its entire item in the shade, it lessens the load of excess body heat. The performance of each bird can be noted and culling easily carried out. Pullets, which are more often used than birds of over one year, should be placed in the cages at least one month before they are expected to lay.</a:t>
            </a:r>
            <a:br>
              <a:rPr lang="en-US" sz="2400" dirty="0">
                <a:solidFill>
                  <a:srgbClr val="FF0000"/>
                </a:solidFill>
              </a:rPr>
            </a:br>
            <a:endParaRPr lang="en-US" sz="2400" dirty="0">
              <a:solidFill>
                <a:srgbClr val="FF0000"/>
              </a:solidFill>
            </a:endParaRPr>
          </a:p>
        </p:txBody>
      </p:sp>
    </p:spTree>
    <p:extLst>
      <p:ext uri="{BB962C8B-B14F-4D97-AF65-F5344CB8AC3E}">
        <p14:creationId xmlns:p14="http://schemas.microsoft.com/office/powerpoint/2010/main" val="406313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a:solidFill>
            <a:schemeClr val="accent2">
              <a:lumMod val="40000"/>
              <a:lumOff val="60000"/>
            </a:schemeClr>
          </a:solidFill>
        </p:spPr>
        <p:txBody>
          <a:bodyPr>
            <a:normAutofit/>
          </a:bodyPr>
          <a:lstStyle/>
          <a:p>
            <a:pPr algn="just"/>
            <a:r>
              <a:rPr lang="en-US" sz="2800" dirty="0">
                <a:solidFill>
                  <a:srgbClr val="002060"/>
                </a:solidFill>
              </a:rPr>
              <a:t>The feeding of birds in cages has to be carefully considered, as the birds are entirely dependent on the mash for maintenance and production. To supply vitamins A and D, cod liver oil, yeast, dried milk powder are useful/ and fish meal or other animal protein, and balanced minerals and some form of grit must be made available.</a:t>
            </a:r>
            <a:br>
              <a:rPr lang="en-US" sz="2800" dirty="0">
                <a:solidFill>
                  <a:srgbClr val="002060"/>
                </a:solidFill>
              </a:rPr>
            </a:br>
            <a:r>
              <a:rPr lang="en-US" sz="2800" dirty="0">
                <a:solidFill>
                  <a:srgbClr val="002060"/>
                </a:solidFill>
              </a:rPr>
              <a:t>As in each cage there will be only pullets so one can never expect fertilized eggs, hence the vegetative eggs will be there, which can be preserved for a longer time than fertilized eggs at ordinary room temperature but can never be used for hatching purposes.</a:t>
            </a:r>
            <a:br>
              <a:rPr lang="en-US" sz="2800" dirty="0">
                <a:solidFill>
                  <a:srgbClr val="002060"/>
                </a:solidFill>
              </a:rPr>
            </a:br>
            <a:endParaRPr lang="en-US" sz="2800" dirty="0">
              <a:solidFill>
                <a:srgbClr val="002060"/>
              </a:solidFill>
            </a:endParaRPr>
          </a:p>
        </p:txBody>
      </p:sp>
    </p:spTree>
    <p:extLst>
      <p:ext uri="{BB962C8B-B14F-4D97-AF65-F5344CB8AC3E}">
        <p14:creationId xmlns:p14="http://schemas.microsoft.com/office/powerpoint/2010/main" val="3787008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a:solidFill>
            <a:schemeClr val="accent3">
              <a:lumMod val="60000"/>
              <a:lumOff val="40000"/>
            </a:schemeClr>
          </a:solidFill>
        </p:spPr>
        <p:txBody>
          <a:bodyPr>
            <a:normAutofit/>
          </a:bodyPr>
          <a:lstStyle/>
          <a:p>
            <a:pPr algn="just"/>
            <a:r>
              <a:rPr lang="en-US" sz="2800" b="1" dirty="0">
                <a:solidFill>
                  <a:srgbClr val="002060"/>
                </a:solidFill>
              </a:rPr>
              <a:t>B. Deep litter system:</a:t>
            </a:r>
            <a:r>
              <a:rPr lang="en-US" sz="2800" b="1" dirty="0"/>
              <a:t> </a:t>
            </a:r>
            <a:r>
              <a:rPr lang="en-US" sz="2800" dirty="0"/>
              <a:t>In this system the poultry birds are kept in large pens up to 250 birds each, on floor covered with litters like straw, saw dust or leaves up to depth of 8-12 inches. Deep litter resembles to dry compost. In other words we can define deep litter, as the accumulation of the material used for litter with poultry manure until it reaches a depth of 8 to 12 inches. The build-up has to be carried out correctly to give desired results, which takes very little attention.</a:t>
            </a:r>
            <a:br>
              <a:rPr lang="en-US" sz="2800" dirty="0"/>
            </a:br>
            <a:endParaRPr lang="en-US" sz="2800" dirty="0"/>
          </a:p>
        </p:txBody>
      </p:sp>
    </p:spTree>
    <p:extLst>
      <p:ext uri="{BB962C8B-B14F-4D97-AF65-F5344CB8AC3E}">
        <p14:creationId xmlns:p14="http://schemas.microsoft.com/office/powerpoint/2010/main" val="1450209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Image result for housing systems of poultry-Intensive  system images"/>
          <p:cNvPicPr>
            <a:picLocks noChangeAspect="1" noChangeArrowheads="1"/>
          </p:cNvPicPr>
          <p:nvPr/>
        </p:nvPicPr>
        <p:blipFill>
          <a:blip r:embed="rId2"/>
          <a:srcRect/>
          <a:stretch>
            <a:fillRect/>
          </a:stretch>
        </p:blipFill>
        <p:spPr bwMode="auto">
          <a:xfrm>
            <a:off x="533400" y="304800"/>
            <a:ext cx="8077199" cy="6228477"/>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3362"/>
          </a:xfrm>
          <a:solidFill>
            <a:schemeClr val="accent3">
              <a:lumMod val="40000"/>
              <a:lumOff val="60000"/>
            </a:schemeClr>
          </a:solidFill>
        </p:spPr>
        <p:txBody>
          <a:bodyPr>
            <a:normAutofit/>
          </a:bodyPr>
          <a:lstStyle/>
          <a:p>
            <a:r>
              <a:rPr lang="en-US" sz="2800" b="1" dirty="0">
                <a:solidFill>
                  <a:srgbClr val="FF0000"/>
                </a:solidFill>
              </a:rPr>
              <a:t>Advantages of Deep Litter System:</a:t>
            </a:r>
            <a:r>
              <a:rPr lang="en-US" sz="2800" dirty="0">
                <a:solidFill>
                  <a:srgbClr val="FF0000"/>
                </a:solidFill>
              </a:rPr>
              <a:t/>
            </a:r>
            <a:br>
              <a:rPr lang="en-US" sz="2800" dirty="0">
                <a:solidFill>
                  <a:srgbClr val="FF0000"/>
                </a:solidFill>
              </a:rPr>
            </a:br>
            <a:r>
              <a:rPr lang="en-US" sz="2800" b="1" dirty="0">
                <a:solidFill>
                  <a:srgbClr val="002060"/>
                </a:solidFill>
              </a:rPr>
              <a:t>Safety of Birds</a:t>
            </a:r>
            <a:r>
              <a:rPr lang="en-US" sz="2800" b="1" dirty="0"/>
              <a:t>: </a:t>
            </a:r>
            <a:r>
              <a:rPr lang="en-US" sz="2800" dirty="0"/>
              <a:t>Birds on rage of even in a netted yard can be taken by wild animals, flying birds, etc. When enclosed in deep litter intensive pen which has strong wire netting or expanded metal, the birds and eggs are safe.</a:t>
            </a:r>
            <a:br>
              <a:rPr lang="en-US" sz="2800" dirty="0"/>
            </a:br>
            <a:r>
              <a:rPr lang="en-US" sz="2800" b="1" dirty="0">
                <a:solidFill>
                  <a:srgbClr val="002060"/>
                </a:solidFill>
              </a:rPr>
              <a:t>Litter as a source of food supply:</a:t>
            </a:r>
            <a:r>
              <a:rPr lang="en-US" sz="2800" dirty="0">
                <a:solidFill>
                  <a:srgbClr val="002060"/>
                </a:solidFill>
              </a:rPr>
              <a:t> </a:t>
            </a:r>
            <a:r>
              <a:rPr lang="en-US" sz="2800" dirty="0"/>
              <a:t>It may come as surprise to learn that built-up deep litter also supplies some of the food requirements of the birds. They obtain "Animal Protein Factor" from deep litter and some work </a:t>
            </a:r>
          </a:p>
        </p:txBody>
      </p:sp>
    </p:spTree>
    <p:extLst>
      <p:ext uri="{BB962C8B-B14F-4D97-AF65-F5344CB8AC3E}">
        <p14:creationId xmlns:p14="http://schemas.microsoft.com/office/powerpoint/2010/main" val="2444726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a:solidFill>
            <a:schemeClr val="bg2">
              <a:lumMod val="75000"/>
            </a:schemeClr>
          </a:solidFill>
        </p:spPr>
        <p:txBody>
          <a:bodyPr>
            <a:normAutofit/>
          </a:bodyPr>
          <a:lstStyle/>
          <a:p>
            <a:pPr algn="just"/>
            <a:r>
              <a:rPr lang="en-US" sz="2800" b="1" dirty="0">
                <a:solidFill>
                  <a:srgbClr val="C00000"/>
                </a:solidFill>
              </a:rPr>
              <a:t>Free range system</a:t>
            </a:r>
            <a:r>
              <a:rPr lang="en-US" sz="2800" b="1" dirty="0"/>
              <a:t>:</a:t>
            </a:r>
            <a:r>
              <a:rPr lang="en-US" sz="2800" dirty="0"/>
              <a:t> This method is oldest of all and has been used for centuries by general farmers, where there is no shortage of land.</a:t>
            </a:r>
            <a:br>
              <a:rPr lang="en-US" sz="2800" dirty="0"/>
            </a:br>
            <a:r>
              <a:rPr lang="en-US" sz="2800" dirty="0"/>
              <a:t>This system allows great but not unlimited, space to the birds on </a:t>
            </a:r>
            <a:r>
              <a:rPr lang="en-US" sz="2800" dirty="0">
                <a:solidFill>
                  <a:srgbClr val="FF0000"/>
                </a:solidFill>
              </a:rPr>
              <a:t>land</a:t>
            </a:r>
            <a:r>
              <a:rPr lang="en-US" sz="2800" dirty="0"/>
              <a:t> where they can find an </a:t>
            </a:r>
            <a:r>
              <a:rPr lang="en-US" sz="2800" dirty="0" smtClean="0"/>
              <a:t>appreciable </a:t>
            </a:r>
            <a:r>
              <a:rPr lang="en-US" sz="2800" dirty="0"/>
              <a:t>amount of </a:t>
            </a:r>
            <a:r>
              <a:rPr lang="en-US" sz="2800" dirty="0">
                <a:solidFill>
                  <a:srgbClr val="FF0000"/>
                </a:solidFill>
              </a:rPr>
              <a:t>food </a:t>
            </a:r>
            <a:r>
              <a:rPr lang="en-US" sz="2800" dirty="0"/>
              <a:t>in the form of herbage, seeds and insects, provided they are protected from </a:t>
            </a:r>
            <a:r>
              <a:rPr lang="en-US" sz="2800" dirty="0">
                <a:solidFill>
                  <a:srgbClr val="FF0000"/>
                </a:solidFill>
              </a:rPr>
              <a:t>predatory animals and infectious diseases</a:t>
            </a:r>
            <a:r>
              <a:rPr lang="en-US" sz="2800" dirty="0"/>
              <a:t> including parasitic infestation. At present due to advantages of intensive methods the system is almost absolute.</a:t>
            </a:r>
            <a:br>
              <a:rPr lang="en-US" sz="2800" dirty="0"/>
            </a:br>
            <a:endParaRPr lang="en-US" sz="2800" dirty="0"/>
          </a:p>
        </p:txBody>
      </p:sp>
    </p:spTree>
    <p:extLst>
      <p:ext uri="{BB962C8B-B14F-4D97-AF65-F5344CB8AC3E}">
        <p14:creationId xmlns:p14="http://schemas.microsoft.com/office/powerpoint/2010/main" val="706620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763000" cy="5668962"/>
          </a:xfrm>
          <a:solidFill>
            <a:schemeClr val="accent2">
              <a:lumMod val="20000"/>
              <a:lumOff val="80000"/>
            </a:schemeClr>
          </a:solidFill>
        </p:spPr>
        <p:txBody>
          <a:bodyPr>
            <a:normAutofit/>
          </a:bodyPr>
          <a:lstStyle/>
          <a:p>
            <a:pPr algn="just"/>
            <a:r>
              <a:rPr lang="en-US" sz="3200" dirty="0">
                <a:solidFill>
                  <a:srgbClr val="002060"/>
                </a:solidFill>
              </a:rPr>
              <a:t>indicates that this could learn that birds obtain sufficient of this to enable to suitable feed ration to be prepared with only a vegetable protein such as groundnut meal included in the feed. The level of vitamins such as riboflavin increases up to nearly three-fold. According to experiments conducted. The combination of this and the Animal Protein Factor is necessary to good hatchability of eggs and early growth of chickens.</a:t>
            </a:r>
            <a:br>
              <a:rPr lang="en-US" sz="3200" dirty="0">
                <a:solidFill>
                  <a:srgbClr val="002060"/>
                </a:solidFill>
              </a:rPr>
            </a:br>
            <a:endParaRPr lang="en-US" sz="3200" dirty="0">
              <a:solidFill>
                <a:srgbClr val="002060"/>
              </a:solidFill>
            </a:endParaRPr>
          </a:p>
        </p:txBody>
      </p:sp>
    </p:spTree>
    <p:extLst>
      <p:ext uri="{BB962C8B-B14F-4D97-AF65-F5344CB8AC3E}">
        <p14:creationId xmlns:p14="http://schemas.microsoft.com/office/powerpoint/2010/main" val="2252272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a:solidFill>
            <a:schemeClr val="accent3">
              <a:lumMod val="60000"/>
              <a:lumOff val="40000"/>
            </a:schemeClr>
          </a:solidFill>
        </p:spPr>
        <p:txBody>
          <a:bodyPr>
            <a:normAutofit fontScale="90000"/>
          </a:bodyPr>
          <a:lstStyle/>
          <a:p>
            <a:pPr algn="just"/>
            <a:r>
              <a:rPr lang="en-US" sz="2800" b="1" dirty="0">
                <a:solidFill>
                  <a:srgbClr val="FF0000"/>
                </a:solidFill>
              </a:rPr>
              <a:t>Disease control:</a:t>
            </a:r>
            <a:r>
              <a:rPr lang="en-US" sz="2800" dirty="0"/>
              <a:t> Well managed deep litter kept in dry condition with no wet spots around water has a sterilizing action. The level of </a:t>
            </a:r>
            <a:r>
              <a:rPr lang="en-US" sz="2800" dirty="0" err="1"/>
              <a:t>coccidiosis</a:t>
            </a:r>
            <a:r>
              <a:rPr lang="en-US" sz="2800" dirty="0"/>
              <a:t> and worm infestation is much lower watered kept on good deep litter than with birds (or chickens) in bare yards and bare floor sheds particularly where water spillage is allowed.</a:t>
            </a:r>
            <a:br>
              <a:rPr lang="en-US" sz="2800" dirty="0"/>
            </a:br>
            <a:r>
              <a:rPr lang="en-US" sz="2800" b="1" dirty="0" err="1">
                <a:solidFill>
                  <a:srgbClr val="FF0000"/>
                </a:solidFill>
              </a:rPr>
              <a:t>Labour</a:t>
            </a:r>
            <a:r>
              <a:rPr lang="en-US" sz="2800" b="1" dirty="0">
                <a:solidFill>
                  <a:srgbClr val="FF0000"/>
                </a:solidFill>
              </a:rPr>
              <a:t> saving:</a:t>
            </a:r>
            <a:r>
              <a:rPr lang="en-US" sz="2800" dirty="0">
                <a:solidFill>
                  <a:srgbClr val="FF0000"/>
                </a:solidFill>
              </a:rPr>
              <a:t> </a:t>
            </a:r>
            <a:r>
              <a:rPr lang="en-US" sz="2800" dirty="0"/>
              <a:t>This is one of the really big features of deep litter usage. Cleaning out poultry pens daily or weekly means quite a lot of work. With correct conditions observed with well managed litter there is no need to clean a pen out for a whole year; the only attention is the regular stirring and adding of some material is needed.</a:t>
            </a:r>
            <a:br>
              <a:rPr lang="en-US" sz="2800" dirty="0"/>
            </a:br>
            <a:endParaRPr lang="en-US" sz="2800" dirty="0"/>
          </a:p>
        </p:txBody>
      </p:sp>
    </p:spTree>
    <p:extLst>
      <p:ext uri="{BB962C8B-B14F-4D97-AF65-F5344CB8AC3E}">
        <p14:creationId xmlns:p14="http://schemas.microsoft.com/office/powerpoint/2010/main" val="143616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6202362"/>
          </a:xfrm>
          <a:solidFill>
            <a:schemeClr val="tx2">
              <a:lumMod val="20000"/>
              <a:lumOff val="80000"/>
            </a:schemeClr>
          </a:solidFill>
        </p:spPr>
        <p:txBody>
          <a:bodyPr>
            <a:noAutofit/>
          </a:bodyPr>
          <a:lstStyle/>
          <a:p>
            <a:pPr algn="just"/>
            <a:r>
              <a:rPr lang="en-US" sz="2800" b="1" dirty="0" smtClean="0"/>
              <a:t/>
            </a:r>
            <a:br>
              <a:rPr lang="en-US" sz="2800" b="1" dirty="0" smtClean="0"/>
            </a:br>
            <a:r>
              <a:rPr lang="en-US" sz="2800" b="1" dirty="0" smtClean="0">
                <a:solidFill>
                  <a:srgbClr val="FF0000"/>
                </a:solidFill>
              </a:rPr>
              <a:t>The </a:t>
            </a:r>
            <a:r>
              <a:rPr lang="en-US" sz="2800" b="1" dirty="0">
                <a:solidFill>
                  <a:srgbClr val="FF0000"/>
                </a:solidFill>
              </a:rPr>
              <a:t>valuable fertilizer:</a:t>
            </a:r>
            <a:r>
              <a:rPr lang="en-US" sz="2800" dirty="0">
                <a:solidFill>
                  <a:srgbClr val="FF0000"/>
                </a:solidFill>
              </a:rPr>
              <a:t> </a:t>
            </a:r>
            <a:r>
              <a:rPr lang="en-US" sz="2800" dirty="0"/>
              <a:t>This is a valuable economic factor with deep litter. According to </a:t>
            </a:r>
            <a:r>
              <a:rPr lang="en-US" sz="2800" dirty="0" err="1"/>
              <a:t>McArdle</a:t>
            </a:r>
            <a:r>
              <a:rPr lang="en-US" sz="2800" dirty="0"/>
              <a:t> and Panda, 35 laying birds can produce in one year about 1 </a:t>
            </a:r>
            <a:r>
              <a:rPr lang="en-US" sz="2800" dirty="0" err="1"/>
              <a:t>tonne</a:t>
            </a:r>
            <a:r>
              <a:rPr lang="en-US" sz="2800" dirty="0"/>
              <a:t> of deep litter fertilizer. The level of nitrogen in fresh manure is about 1%, but on well built-up deep litter it may be around 3 per cent nitrogen (nearly 20% protein). It also contains about. 2 per cent phosphorus and 2 per cent potash, its value is about 3 times that of cattle manure</a:t>
            </a:r>
            <a:r>
              <a:rPr lang="en-US" sz="2800" dirty="0" smtClean="0"/>
              <a:t>.</a:t>
            </a:r>
            <a:r>
              <a:rPr lang="en-US" sz="2800" b="1" dirty="0"/>
              <a:t> </a:t>
            </a:r>
            <a:r>
              <a:rPr lang="en-US" sz="2800" b="1" dirty="0">
                <a:solidFill>
                  <a:srgbClr val="FF0000"/>
                </a:solidFill>
              </a:rPr>
              <a:t>Hot weather safeguard:</a:t>
            </a:r>
            <a:r>
              <a:rPr lang="en-US" sz="2800" dirty="0">
                <a:solidFill>
                  <a:srgbClr val="FF0000"/>
                </a:solidFill>
              </a:rPr>
              <a:t> </a:t>
            </a:r>
            <a:r>
              <a:rPr lang="en-US" sz="2800" dirty="0"/>
              <a:t>This is an important feature in a hot climate. The litter maintains its own constant temperature, so birds burrow into it when the air temperature is high and thereby cool themselves. Conversely, they can warm themselves in the same way when the weather is very cool. Accordingly, it is a valuable insulating agent.</a:t>
            </a:r>
            <a:br>
              <a:rPr lang="en-US" sz="2800" dirty="0"/>
            </a:br>
            <a:r>
              <a:rPr lang="en-US" sz="2800" dirty="0"/>
              <a:t/>
            </a:r>
            <a:br>
              <a:rPr lang="en-US" sz="2800" dirty="0"/>
            </a:br>
            <a:endParaRPr lang="en-US" sz="2800" dirty="0"/>
          </a:p>
        </p:txBody>
      </p:sp>
    </p:spTree>
    <p:extLst>
      <p:ext uri="{BB962C8B-B14F-4D97-AF65-F5344CB8AC3E}">
        <p14:creationId xmlns:p14="http://schemas.microsoft.com/office/powerpoint/2010/main" val="2074099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poultry-housing-system-6-63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a:solidFill>
            <a:schemeClr val="accent6">
              <a:lumMod val="60000"/>
              <a:lumOff val="40000"/>
            </a:schemeClr>
          </a:solidFill>
        </p:spPr>
        <p:txBody>
          <a:bodyPr>
            <a:normAutofit/>
          </a:bodyPr>
          <a:lstStyle/>
          <a:p>
            <a:pPr algn="just"/>
            <a:r>
              <a:rPr lang="en-US" sz="2800" b="1" dirty="0">
                <a:solidFill>
                  <a:srgbClr val="FF0000"/>
                </a:solidFill>
              </a:rPr>
              <a:t>Semi-intensive system:</a:t>
            </a:r>
            <a:r>
              <a:rPr lang="en-US" sz="2800" dirty="0">
                <a:solidFill>
                  <a:srgbClr val="FF0000"/>
                </a:solidFill>
              </a:rPr>
              <a:t> </a:t>
            </a:r>
            <a:r>
              <a:rPr lang="en-US" sz="2800" dirty="0">
                <a:solidFill>
                  <a:srgbClr val="002060"/>
                </a:solidFill>
              </a:rPr>
              <a:t>This system is adopted where the amount of free spare available is limited, but it is necessary to allow the birds 20-30 square yards per bird of outside run. Wherever possible, this space should be divided giving a run on either side of the house of 10-15 square yards per bird, thus enabling the birds to move onto fresh ground.</a:t>
            </a:r>
            <a:br>
              <a:rPr lang="en-US" sz="2800" dirty="0">
                <a:solidFill>
                  <a:srgbClr val="002060"/>
                </a:solidFill>
              </a:rPr>
            </a:br>
            <a:endParaRPr lang="en-US" sz="2800" dirty="0">
              <a:solidFill>
                <a:srgbClr val="002060"/>
              </a:solidFill>
            </a:endParaRPr>
          </a:p>
        </p:txBody>
      </p:sp>
    </p:spTree>
    <p:extLst>
      <p:ext uri="{BB962C8B-B14F-4D97-AF65-F5344CB8AC3E}">
        <p14:creationId xmlns:p14="http://schemas.microsoft.com/office/powerpoint/2010/main" val="1752400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image.slidesharecdn.com/seminar-140625012659-phpapp01/95/poultry-housing-system-7-638.jpg?cb=143799618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1" name="Picture 3" descr="D:\poultry-housing-system-7-638.jpg"/>
          <p:cNvPicPr>
            <a:picLocks noChangeAspect="1" noChangeArrowheads="1"/>
          </p:cNvPicPr>
          <p:nvPr/>
        </p:nvPicPr>
        <p:blipFill>
          <a:blip r:embed="rId2"/>
          <a:srcRect/>
          <a:stretch>
            <a:fillRect/>
          </a:stretch>
        </p:blipFill>
        <p:spPr bwMode="auto">
          <a:xfrm>
            <a:off x="381000" y="304800"/>
            <a:ext cx="8305800" cy="6096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a:solidFill>
            <a:schemeClr val="bg2">
              <a:lumMod val="90000"/>
            </a:schemeClr>
          </a:solidFill>
        </p:spPr>
        <p:txBody>
          <a:bodyPr>
            <a:normAutofit/>
          </a:bodyPr>
          <a:lstStyle/>
          <a:p>
            <a:r>
              <a:rPr lang="en-US" sz="2800" b="1" dirty="0" smtClean="0">
                <a:solidFill>
                  <a:srgbClr val="FF0000"/>
                </a:solidFill>
              </a:rPr>
              <a:t>Folding unit System:</a:t>
            </a:r>
            <a:r>
              <a:rPr lang="en-US" sz="2800" b="1" dirty="0" smtClean="0"/>
              <a:t> </a:t>
            </a:r>
            <a:r>
              <a:rPr lang="en-US" sz="2800" dirty="0" smtClean="0">
                <a:solidFill>
                  <a:srgbClr val="002060"/>
                </a:solidFill>
              </a:rPr>
              <a:t>This system of housing is an innovation of recent years. In portable folding unit’s birds being confined to one small run, the position is changed each day, giving them fresh ground and the birds find a considerable proportion of food from the herbage are healthier and harder</a:t>
            </a:r>
            <a:endParaRPr lang="en-US"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D:\poultry-housing-system-8-638.jpg"/>
          <p:cNvPicPr>
            <a:picLocks noChangeAspect="1" noChangeArrowheads="1"/>
          </p:cNvPicPr>
          <p:nvPr/>
        </p:nvPicPr>
        <p:blipFill>
          <a:blip r:embed="rId2"/>
          <a:srcRect/>
          <a:stretch>
            <a:fillRect/>
          </a:stretch>
        </p:blipFill>
        <p:spPr bwMode="auto">
          <a:xfrm>
            <a:off x="152400" y="20782"/>
            <a:ext cx="9144000"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D:\Ark.gif"/>
          <p:cNvPicPr>
            <a:picLocks noChangeAspect="1" noChangeArrowheads="1"/>
          </p:cNvPicPr>
          <p:nvPr/>
        </p:nvPicPr>
        <p:blipFill>
          <a:blip r:embed="rId3"/>
          <a:srcRect/>
          <a:stretch>
            <a:fillRect/>
          </a:stretch>
        </p:blipFill>
        <p:spPr bwMode="auto">
          <a:xfrm>
            <a:off x="0" y="762000"/>
            <a:ext cx="8982075" cy="5876925"/>
          </a:xfrm>
          <a:prstGeom prst="rect">
            <a:avLst/>
          </a:prstGeom>
          <a:noFill/>
        </p:spPr>
      </p:pic>
      <p:sp>
        <p:nvSpPr>
          <p:cNvPr id="3" name="Rectangle 2"/>
          <p:cNvSpPr/>
          <p:nvPr/>
        </p:nvSpPr>
        <p:spPr>
          <a:xfrm>
            <a:off x="2895600" y="0"/>
            <a:ext cx="3886200" cy="461665"/>
          </a:xfrm>
          <a:prstGeom prst="rect">
            <a:avLst/>
          </a:prstGeom>
        </p:spPr>
        <p:txBody>
          <a:bodyPr wrap="square">
            <a:spAutoFit/>
          </a:bodyPr>
          <a:lstStyle/>
          <a:p>
            <a:r>
              <a:rPr lang="en-US" sz="2400" dirty="0" smtClean="0">
                <a:solidFill>
                  <a:srgbClr val="FF0000"/>
                </a:solidFill>
              </a:rPr>
              <a:t>Folding Unit  </a:t>
            </a:r>
            <a:r>
              <a:rPr lang="en-US" sz="2400" dirty="0" err="1" smtClean="0">
                <a:solidFill>
                  <a:srgbClr val="FF0000"/>
                </a:solidFill>
              </a:rPr>
              <a:t>ystem</a:t>
            </a:r>
            <a:endParaRPr lang="en-US" sz="2400"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s://s-media-cache-ak0.pinimg.com/originals/be/e7/80/bee7808c8b94a580518e4b88d4fe62a2.jpg"/>
          <p:cNvPicPr>
            <a:picLocks noChangeAspect="1" noChangeArrowheads="1"/>
          </p:cNvPicPr>
          <p:nvPr/>
        </p:nvPicPr>
        <p:blipFill>
          <a:blip r:embed="rId2"/>
          <a:srcRect/>
          <a:stretch>
            <a:fillRect/>
          </a:stretch>
        </p:blipFill>
        <p:spPr bwMode="auto">
          <a:xfrm>
            <a:off x="609600" y="609600"/>
            <a:ext cx="7620000" cy="5715000"/>
          </a:xfrm>
          <a:prstGeom prst="rect">
            <a:avLst/>
          </a:prstGeom>
          <a:noFill/>
        </p:spPr>
      </p:pic>
      <p:sp>
        <p:nvSpPr>
          <p:cNvPr id="3" name="Rectangle 2"/>
          <p:cNvSpPr/>
          <p:nvPr/>
        </p:nvSpPr>
        <p:spPr>
          <a:xfrm>
            <a:off x="2286000" y="0"/>
            <a:ext cx="4648199" cy="461665"/>
          </a:xfrm>
          <a:prstGeom prst="rect">
            <a:avLst/>
          </a:prstGeom>
        </p:spPr>
        <p:txBody>
          <a:bodyPr wrap="square">
            <a:spAutoFit/>
          </a:bodyPr>
          <a:lstStyle/>
          <a:p>
            <a:pPr algn="ctr"/>
            <a:r>
              <a:rPr lang="en-US" sz="2400" dirty="0" smtClean="0">
                <a:solidFill>
                  <a:srgbClr val="FF0000"/>
                </a:solidFill>
              </a:rPr>
              <a:t>Folding Unit  </a:t>
            </a:r>
            <a:r>
              <a:rPr lang="en-US" sz="2400" dirty="0" err="1" smtClean="0">
                <a:solidFill>
                  <a:srgbClr val="FF0000"/>
                </a:solidFill>
              </a:rPr>
              <a:t>ystem</a:t>
            </a:r>
            <a:endParaRPr lang="en-US" sz="2400" dirty="0">
              <a:solidFill>
                <a:srgbClr val="FF0000"/>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368</TotalTime>
  <Words>207</Words>
  <Application>Microsoft Office PowerPoint</Application>
  <PresentationFormat>On-screen Show (4:3)</PresentationFormat>
  <Paragraphs>19</Paragraphs>
  <Slides>27</Slides>
  <Notes>2</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                Housing Systems of Poultry There are four systems of housing  generally found to follow  among  the poultry keepers. The type of housing  adopted depends to a large extent on the amount of ground and the capital available. Free-range or extensive system Semi-intensive system Folding unit system Intensive system A. Battery system  B. Deep litter system </vt:lpstr>
      <vt:lpstr>Free range system: This method is oldest of all and has been used for centuries by general farmers, where there is no shortage of land. This system allows great but not unlimited, space to the birds on land where they can find an appreciable amount of food in the form of herbage, seeds and insects, provided they are protected from predatory animals and infectious diseases including parasitic infestation. At present due to advantages of intensive methods the system is almost absolute. </vt:lpstr>
      <vt:lpstr>PowerPoint Presentation</vt:lpstr>
      <vt:lpstr>Semi-intensive system: This system is adopted where the amount of free spare available is limited, but it is necessary to allow the birds 20-30 square yards per bird of outside run. Wherever possible, this space should be divided giving a run on either side of the house of 10-15 square yards per bird, thus enabling the birds to move onto fresh ground. </vt:lpstr>
      <vt:lpstr>PowerPoint Presentation</vt:lpstr>
      <vt:lpstr>Folding unit System: This system of housing is an innovation of recent years. In portable folding unit’s birds being confined to one small run, the position is changed each day, giving them fresh ground and the birds find a considerable proportion of food from the herbage are healthier and harder</vt:lpstr>
      <vt:lpstr>PowerPoint Presentation</vt:lpstr>
      <vt:lpstr>PowerPoint Presentation</vt:lpstr>
      <vt:lpstr>PowerPoint Presentation</vt:lpstr>
      <vt:lpstr>  For the farmer the beneficial effect of scratching and manuring on the land is another side effect. The disadvantages are that food and water must be carded out to the birds and eggs brought back and there is some extra labor involved in the regular moving of the fold units. The most convenient folding unit to handle is that which is made for 25 hens. A Floor space of 1 square fool should be allowed for each bird in the house, and 3 square feet in the run, so that a total floor space to whole unit is 4 square feet per bird, as with the intensive system. A suitable measurement for a folding house to take 25 birds is 5 feet wide and 20 feet long, the house being 5' X 5', one third of Ibis fun. The part nearest the house is covered in and the remaining 10' open with wire netting sides and lop.  </vt:lpstr>
      <vt:lpstr>           Intensivesystem: In this system the birds are confined to the house entirely, with no access to land outside, and it is usually adopted where land is limited and expensive. This has only been made possible by admitting the direct rays of the sun on the floor of the house so that par to the windows are removable, or either fold or slide down like windows of railway train to permit the ultraviolet rays to reach the birds. Under the intensive system, Battery (cage system) and deep litter methods are most common. </vt:lpstr>
      <vt:lpstr>A. Battery system:  (cage system) This appliance is the inventor's latest contribution to the commercial egg farmer. This is the most intensive type of poultry production and is useful to those with only a small quantity of floor space at their disposal. Nowadays in large cities hardly a poultry lover can spare open lands for rearing birds. For all such people this system will prove worthy of keeping birds al minimum space. In the battery system each hen is confined to a cage just large enough to permit very limited movement and allow her to stand and sit comfortably.  The usual floor space is 14 X 16 inches and the height, 17 inches. The floor is of standard strong galvanized wire set at a slope from back to the front, so that the eggs as they are laid roll out of the cage to a receiving gutter. </vt:lpstr>
      <vt:lpstr>PowerPoint Presentation</vt:lpstr>
      <vt:lpstr>PowerPoint Presentation</vt:lpstr>
      <vt:lpstr>Underneath is a tray for droppings. Both food and water receptacles are outside the cage.   Many small cages can be assembled together; if necessary It may be multistoried. The whole structure should be of metal so that no parasites will be harbored and through disinfection can be carried out as often as required. Provided the batteries of cages are set up in the place which is well ventilated and lighted, is not too hot and is vermin proof and that the food meets all nutritional needs, this system has proved to be remarkably successful in [lie tropical countries. It may be that as it requires a minimum expenditure of energy from the bird, which spends its entire item in the shade, it lessens the load of excess body heat. The performance of each bird can be noted and culling easily carried out. Pullets, which are more often used than birds of over one year, should be placed in the cages at least one month before they are expected to lay. </vt:lpstr>
      <vt:lpstr>The feeding of birds in cages has to be carefully considered, as the birds are entirely dependent on the mash for maintenance and production. To supply vitamins A and D, cod liver oil, yeast, dried milk powder are useful/ and fish meal or other animal protein, and balanced minerals and some form of grit must be made available. As in each cage there will be only pullets so one can never expect fertilized eggs, hence the vegetative eggs will be there, which can be preserved for a longer time than fertilized eggs at ordinary room temperature but can never be used for hatching purposes. </vt:lpstr>
      <vt:lpstr>B. Deep litter system: In this system the poultry birds are kept in large pens up to 250 birds each, on floor covered with litters like straw, saw dust or leaves up to depth of 8-12 inches. Deep litter resembles to dry compost. In other words we can define deep litter, as the accumulation of the material used for litter with poultry manure until it reaches a depth of 8 to 12 inches. The build-up has to be carried out correctly to give desired results, which takes very little attention. </vt:lpstr>
      <vt:lpstr>PowerPoint Presentation</vt:lpstr>
      <vt:lpstr>Advantages of Deep Litter System: Safety of Birds: Birds on rage of even in a netted yard can be taken by wild animals, flying birds, etc. When enclosed in deep litter intensive pen which has strong wire netting or expanded metal, the birds and eggs are safe. Litter as a source of food supply: It may come as surprise to learn that built-up deep litter also supplies some of the food requirements of the birds. They obtain "Animal Protein Factor" from deep litter and some work </vt:lpstr>
      <vt:lpstr>indicates that this could learn that birds obtain sufficient of this to enable to suitable feed ration to be prepared with only a vegetable protein such as groundnut meal included in the feed. The level of vitamins such as riboflavin increases up to nearly three-fold. According to experiments conducted. The combination of this and the Animal Protein Factor is necessary to good hatchability of eggs and early growth of chickens. </vt:lpstr>
      <vt:lpstr>Disease control: Well managed deep litter kept in dry condition with no wet spots around water has a sterilizing action. The level of coccidiosis and worm infestation is much lower watered kept on good deep litter than with birds (or chickens) in bare yards and bare floor sheds particularly where water spillage is allowed. Labour saving: This is one of the really big features of deep litter usage. Cleaning out poultry pens daily or weekly means quite a lot of work. With correct conditions observed with well managed litter there is no need to clean a pen out for a whole year; the only attention is the regular stirring and adding of some material is needed. </vt:lpstr>
      <vt:lpstr> The valuable fertilizer: This is a valuable economic factor with deep litter. According to McArdle and Panda, 35 laying birds can produce in one year about 1 tonne of deep litter fertilizer. The level of nitrogen in fresh manure is about 1%, but on well built-up deep litter it may be around 3 per cent nitrogen (nearly 20% protein). It also contains about. 2 per cent phosphorus and 2 per cent potash, its value is about 3 times that of cattle manure. Hot weather safeguard: This is an important feature in a hot climate. The litter maintains its own constant temperature, so birds burrow into it when the air temperature is high and thereby cool themselves. Conversely, they can warm themselves in the same way when the weather is very cool. Accordingly, it is a valuable insulating agent.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Housing Systems of Poultry There are four systems of housing generally found to follow among the poultry keepers. The type of housing adopted depends to a large extent on the amount of ground and the capital available. Free-range or extensive system Semi-intensive system Folding unit system Intensive system A. Battery system  B. Deep litter system </dc:title>
  <dc:creator>Personal</dc:creator>
  <cp:lastModifiedBy>Personal</cp:lastModifiedBy>
  <cp:revision>45</cp:revision>
  <dcterms:created xsi:type="dcterms:W3CDTF">2017-05-31T17:59:05Z</dcterms:created>
  <dcterms:modified xsi:type="dcterms:W3CDTF">2017-07-10T01:40:32Z</dcterms:modified>
</cp:coreProperties>
</file>